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91" r:id="rId3"/>
    <p:sldId id="294" r:id="rId4"/>
    <p:sldId id="293" r:id="rId5"/>
    <p:sldId id="288" r:id="rId6"/>
    <p:sldId id="305" r:id="rId7"/>
    <p:sldId id="304" r:id="rId8"/>
    <p:sldId id="302" r:id="rId9"/>
    <p:sldId id="270" r:id="rId10"/>
  </p:sldIdLst>
  <p:sldSz cx="10693400" cy="7561263"/>
  <p:notesSz cx="6662738" cy="9832975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710"/>
    <a:srgbClr val="547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8925" autoAdjust="0"/>
  </p:normalViewPr>
  <p:slideViewPr>
    <p:cSldViewPr>
      <p:cViewPr>
        <p:scale>
          <a:sx n="64" d="100"/>
          <a:sy n="64" d="100"/>
        </p:scale>
        <p:origin x="-1314" y="-17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42" y="8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4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53133242207773"/>
          <c:y val="0.29731657122405536"/>
          <c:w val="0.71757869202780211"/>
          <c:h val="0.6231376759723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Отрасли</c:v>
                </c:pt>
              </c:strCache>
            </c:strRef>
          </c:tx>
          <c:spPr>
            <a:ln w="3175"/>
            <a:effectLst/>
            <a:scene3d>
              <a:camera prst="orthographicFront"/>
              <a:lightRig rig="threePt" dir="t"/>
            </a:scene3d>
            <a:sp3d prstMaterial="softEdge"/>
          </c:spPr>
          <c:dLbls>
            <c:dLbl>
              <c:idx val="0"/>
              <c:layout>
                <c:manualLayout>
                  <c:x val="-5.37634408602155E-3"/>
                  <c:y val="-0.3850578137192332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П</a:t>
                    </a:r>
                    <a:r>
                      <a:rPr lang="ru-RU" dirty="0" smtClean="0"/>
                      <a:t>олнофункциональное </a:t>
                    </a:r>
                    <a:r>
                      <a:rPr lang="ru-RU" dirty="0"/>
                      <a:t>внедрение </a:t>
                    </a:r>
                    <a:r>
                      <a:rPr lang="ru-RU" dirty="0" smtClean="0"/>
                      <a:t>42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1128868792391E-2"/>
                  <c:y val="-5.3947783245444133E-4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С</a:t>
                    </a:r>
                    <a:r>
                      <a:rPr lang="ru-RU" dirty="0" smtClean="0"/>
                      <a:t>опровождение       </a:t>
                    </a:r>
                    <a:r>
                      <a:rPr lang="en-US" dirty="0" smtClean="0"/>
                      <a:t>SAP-</a:t>
                    </a:r>
                    <a:r>
                      <a:rPr lang="ru-RU" dirty="0"/>
                      <a:t>систем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4598117166894957E-2"/>
                  <c:y val="-5.364053925077547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Р</a:t>
                    </a:r>
                    <a:r>
                      <a:rPr lang="ru-RU" dirty="0"/>
                      <a:t>ешения по управлению </a:t>
                    </a:r>
                    <a:r>
                      <a:rPr lang="ru-RU" dirty="0" smtClean="0"/>
                      <a:t>персонал </a:t>
                    </a:r>
                    <a:r>
                      <a:rPr lang="ru-RU" dirty="0"/>
                      <a:t>SAP HR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6835184721714189E-2"/>
                  <c:y val="-0.1103182414698162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Т</a:t>
                    </a:r>
                    <a:r>
                      <a:rPr lang="ru-RU" dirty="0" smtClean="0"/>
                      <a:t>иражирование</a:t>
                    </a:r>
                    <a:r>
                      <a:rPr lang="ru-RU" baseline="0" dirty="0" smtClean="0"/>
                      <a:t> </a:t>
                    </a:r>
                    <a:r>
                      <a:rPr lang="en-US" baseline="0" dirty="0" smtClean="0"/>
                      <a:t>ERP-</a:t>
                    </a:r>
                    <a:r>
                      <a:rPr lang="ru-RU" baseline="0" dirty="0" smtClean="0"/>
                      <a:t>проектов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1515122345648741E-2"/>
                  <c:y val="-0.277644953471725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397724428700718"/>
                  <c:y val="-0.228503340491530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6945936968797017E-2"/>
                  <c:y val="-0.223606801643602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cap="flat">
                  <a:solidFill>
                    <a:schemeClr val="tx2"/>
                  </a:solidFill>
                  <a:prstDash val="solid"/>
                  <a:round/>
                </a:ln>
              </c:spPr>
            </c:leaderLines>
          </c:dLbls>
          <c:cat>
            <c:strRef>
              <c:f>Лист1!$A$2:$A$8</c:f>
              <c:strCache>
                <c:ptCount val="7"/>
                <c:pt idx="0">
                  <c:v>Полнофункциональное внедрение SAP ERP</c:v>
                </c:pt>
                <c:pt idx="1">
                  <c:v>Сопровождение SAP-систем</c:v>
                </c:pt>
                <c:pt idx="2">
                  <c:v>Решения по управлению персоналом SAP HR</c:v>
                </c:pt>
                <c:pt idx="3">
                  <c:v>Тиражирование ERP-проектов </c:v>
                </c:pt>
                <c:pt idx="4">
                  <c:v>Обучение </c:v>
                </c:pt>
                <c:pt idx="5">
                  <c:v>SAP BI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</c:v>
                </c:pt>
                <c:pt idx="1">
                  <c:v>14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FFC000"/>
      </a:solidFill>
    </a:ln>
    <a:effectLst/>
    <a:scene3d>
      <a:camera prst="orthographicFront"/>
      <a:lightRig rig="threePt" dir="t"/>
    </a:scene3d>
    <a:sp3d>
      <a:bevelT w="139700" h="139700" prst="divo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59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982939632545941"/>
          <c:y val="0.28902566345873432"/>
          <c:w val="0.81748236548556208"/>
          <c:h val="0.710974336541265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Отрасли</c:v>
                </c:pt>
              </c:strCache>
            </c:strRef>
          </c:tx>
          <c:spPr>
            <a:ln w="3175"/>
            <a:effectLst/>
            <a:scene3d>
              <a:camera prst="orthographicFront"/>
              <a:lightRig rig="threePt" dir="t"/>
            </a:scene3d>
            <a:sp3d prstMaterial="softEdge"/>
          </c:spPr>
          <c:dLbls>
            <c:dLbl>
              <c:idx val="0"/>
              <c:layout>
                <c:manualLayout>
                  <c:x val="-6.329562971295255E-2"/>
                  <c:y val="-0.40810218324982334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М</a:t>
                    </a:r>
                    <a:r>
                      <a:rPr lang="ru-RU" dirty="0" smtClean="0"/>
                      <a:t>ашино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ru-RU" dirty="0" smtClean="0"/>
                      <a:t>строение</a:t>
                    </a:r>
                    <a:r>
                      <a:rPr lang="ru-RU" dirty="0"/>
                      <a:t>
52%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1927050785318477E-2"/>
                  <c:y val="1.9440467668814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6983502062242242E-2"/>
                  <c:y val="5.73645907897877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2105570137066206E-2"/>
                  <c:y val="-0.181776127415891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7822772153480922E-2"/>
                  <c:y val="-0.291691720353137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82002249718791"/>
                  <c:y val="-0.20492662848962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cap="flat">
                  <a:solidFill>
                    <a:schemeClr val="tx2"/>
                  </a:solidFill>
                  <a:prstDash val="solid"/>
                  <a:round/>
                </a:ln>
              </c:spPr>
            </c:leaderLines>
          </c:dLbls>
          <c:cat>
            <c:strRef>
              <c:f>Лист1!$A$2:$A$7</c:f>
              <c:strCache>
                <c:ptCount val="6"/>
                <c:pt idx="0">
                  <c:v>Машиностроение</c:v>
                </c:pt>
                <c:pt idx="1">
                  <c:v>Банки</c:v>
                </c:pt>
                <c:pt idx="2">
                  <c:v>Оптовая и розничная торговля</c:v>
                </c:pt>
                <c:pt idx="3">
                  <c:v>Нефть и газ</c:v>
                </c:pt>
                <c:pt idx="4">
                  <c:v>Энергетика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</c:v>
                </c:pt>
                <c:pt idx="1">
                  <c:v>9</c:v>
                </c:pt>
                <c:pt idx="2">
                  <c:v>14</c:v>
                </c:pt>
                <c:pt idx="3">
                  <c:v>11</c:v>
                </c:pt>
                <c:pt idx="4">
                  <c:v>3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FFC000"/>
      </a:solidFill>
    </a:ln>
    <a:effectLst/>
    <a:scene3d>
      <a:camera prst="orthographicFront"/>
      <a:lightRig rig="threePt" dir="t"/>
    </a:scene3d>
    <a:sp3d>
      <a:bevelT w="139700" h="139700" prst="divo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-546100" y="-1189831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-546100" y="-1189831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gif"/><Relationship Id="rId18" Type="http://schemas.openxmlformats.org/officeDocument/2006/relationships/image" Target="../media/image34.png"/><Relationship Id="rId26" Type="http://schemas.openxmlformats.org/officeDocument/2006/relationships/image" Target="../media/image41.png"/><Relationship Id="rId3" Type="http://schemas.openxmlformats.org/officeDocument/2006/relationships/image" Target="../media/image19.gif"/><Relationship Id="rId21" Type="http://schemas.openxmlformats.org/officeDocument/2006/relationships/hyperlink" Target="http://www.lengroup.com.ua/storage/about/images/5/image" TargetMode="External"/><Relationship Id="rId34" Type="http://schemas.openxmlformats.org/officeDocument/2006/relationships/image" Target="../media/image4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gif"/><Relationship Id="rId25" Type="http://schemas.openxmlformats.org/officeDocument/2006/relationships/image" Target="../media/image40.png"/><Relationship Id="rId33" Type="http://schemas.openxmlformats.org/officeDocument/2006/relationships/image" Target="../media/image48.gif"/><Relationship Id="rId38" Type="http://schemas.openxmlformats.org/officeDocument/2006/relationships/image" Target="../media/image53.jpeg"/><Relationship Id="rId2" Type="http://schemas.openxmlformats.org/officeDocument/2006/relationships/image" Target="../media/image3.png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36" Type="http://schemas.openxmlformats.org/officeDocument/2006/relationships/image" Target="../media/image51.jpe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31" Type="http://schemas.openxmlformats.org/officeDocument/2006/relationships/image" Target="../media/image4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7.png"/><Relationship Id="rId27" Type="http://schemas.openxmlformats.org/officeDocument/2006/relationships/image" Target="../media/image42.jpeg"/><Relationship Id="rId30" Type="http://schemas.openxmlformats.org/officeDocument/2006/relationships/image" Target="../media/image45.wmf"/><Relationship Id="rId3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3300" y="4771231"/>
            <a:ext cx="8981228" cy="2057400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300" b="1" dirty="0" smtClean="0">
                <a:solidFill>
                  <a:srgbClr val="547088"/>
                </a:solidFill>
                <a:ea typeface="Tahoma" pitchFamily="34" charset="0"/>
                <a:cs typeface="Tahoma" pitchFamily="34" charset="0"/>
              </a:rPr>
              <a:t>АСАП Консалтинг</a:t>
            </a:r>
            <a:r>
              <a:rPr lang="en-US" sz="3300" b="1" dirty="0" smtClean="0">
                <a:solidFill>
                  <a:srgbClr val="547088"/>
                </a:solidFill>
                <a:ea typeface="Tahoma" pitchFamily="34" charset="0"/>
                <a:cs typeface="Tahoma" pitchFamily="34" charset="0"/>
              </a:rPr>
              <a:t> -</a:t>
            </a:r>
            <a:r>
              <a:rPr lang="ru-RU" sz="3300" b="1" dirty="0" smtClean="0">
                <a:solidFill>
                  <a:srgbClr val="547088"/>
                </a:solidFill>
                <a:ea typeface="Tahoma" pitchFamily="34" charset="0"/>
                <a:cs typeface="Tahoma" pitchFamily="34" charset="0"/>
              </a:rPr>
              <a:t> ваш консультант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165100" y="6981031"/>
            <a:ext cx="4191000" cy="485775"/>
            <a:chOff x="241300" y="6904831"/>
            <a:chExt cx="4191000" cy="485775"/>
          </a:xfrm>
        </p:grpSpPr>
        <p:sp>
          <p:nvSpPr>
            <p:cNvPr id="3" name="TextBox 2"/>
            <p:cNvSpPr txBox="1"/>
            <p:nvPr/>
          </p:nvSpPr>
          <p:spPr>
            <a:xfrm>
              <a:off x="1079500" y="7085032"/>
              <a:ext cx="3352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547088"/>
                  </a:solidFill>
                </a:rPr>
                <a:t>©АСАП Консалтинг, </a:t>
              </a:r>
              <a:r>
                <a:rPr lang="ru-RU" sz="1200" b="1" dirty="0" smtClean="0">
                  <a:solidFill>
                    <a:srgbClr val="547088"/>
                  </a:solidFill>
                </a:rPr>
                <a:t>201</a:t>
              </a:r>
              <a:r>
                <a:rPr lang="en-US" sz="1200" b="1" dirty="0" smtClean="0">
                  <a:solidFill>
                    <a:srgbClr val="547088"/>
                  </a:solidFill>
                </a:rPr>
                <a:t>4</a:t>
              </a:r>
              <a:endParaRPr lang="ru-RU" sz="1200" b="1" dirty="0">
                <a:solidFill>
                  <a:srgbClr val="547088"/>
                </a:solidFill>
              </a:endParaRPr>
            </a:p>
          </p:txBody>
        </p:sp>
        <p:pic>
          <p:nvPicPr>
            <p:cNvPr id="5" name="Picture 3" descr="C:\ZakolkaDOCS\zukova\SAP_Partner\gold_par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" y="6904831"/>
              <a:ext cx="771525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60066"/>
      </p:ext>
    </p:extLst>
  </p:cSld>
  <p:clrMapOvr>
    <a:masterClrMapping/>
  </p:clrMapOvr>
  <p:transition advTm="73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135" y="123031"/>
            <a:ext cx="6679565" cy="7561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Преимущества выбора компании АСАП Консалтинг в качестве вашего партнера</a:t>
            </a:r>
            <a:endParaRPr lang="ru-RU" sz="24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5100" y="6981031"/>
            <a:ext cx="4191000" cy="485775"/>
            <a:chOff x="241300" y="6904831"/>
            <a:chExt cx="4191000" cy="485775"/>
          </a:xfrm>
        </p:grpSpPr>
        <p:sp>
          <p:nvSpPr>
            <p:cNvPr id="18" name="TextBox 17"/>
            <p:cNvSpPr txBox="1"/>
            <p:nvPr/>
          </p:nvSpPr>
          <p:spPr>
            <a:xfrm>
              <a:off x="1079500" y="7085032"/>
              <a:ext cx="3352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547088"/>
                  </a:solidFill>
                </a:rPr>
                <a:t>©АСАП Консалтинг, </a:t>
              </a:r>
              <a:r>
                <a:rPr lang="ru-RU" sz="1200" b="1" dirty="0" smtClean="0">
                  <a:solidFill>
                    <a:srgbClr val="547088"/>
                  </a:solidFill>
                </a:rPr>
                <a:t>2014</a:t>
              </a:r>
              <a:endParaRPr lang="ru-RU" sz="1200" b="1" dirty="0">
                <a:solidFill>
                  <a:srgbClr val="547088"/>
                </a:solidFill>
              </a:endParaRPr>
            </a:p>
          </p:txBody>
        </p:sp>
        <p:pic>
          <p:nvPicPr>
            <p:cNvPr id="20" name="Picture 3" descr="C:\ZakolkaDOCS\zukova\SAP_Partner\gold_p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" y="6904831"/>
              <a:ext cx="771525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itle 1"/>
          <p:cNvSpPr txBox="1">
            <a:spLocks/>
          </p:cNvSpPr>
          <p:nvPr/>
        </p:nvSpPr>
        <p:spPr>
          <a:xfrm>
            <a:off x="241300" y="1647031"/>
            <a:ext cx="6858000" cy="4800600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1153" indent="-311153" algn="l">
              <a:spcBef>
                <a:spcPct val="20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700" dirty="0" smtClean="0">
                <a:latin typeface="+mn-lt"/>
                <a:ea typeface="+mn-ea"/>
                <a:cs typeface="+mn-cs"/>
              </a:rPr>
              <a:t>Компания основана в 2004 году и обладает статусом  </a:t>
            </a:r>
            <a:r>
              <a:rPr lang="en-US" sz="1700" dirty="0" smtClean="0">
                <a:latin typeface="+mn-lt"/>
                <a:ea typeface="+mn-ea"/>
                <a:cs typeface="+mn-cs"/>
              </a:rPr>
              <a:t>SAP Service Partner </a:t>
            </a:r>
            <a:r>
              <a:rPr lang="ru-RU" sz="1700" dirty="0" smtClean="0">
                <a:latin typeface="+mn-lt"/>
                <a:ea typeface="+mn-ea"/>
                <a:cs typeface="+mn-cs"/>
              </a:rPr>
              <a:t>в течение </a:t>
            </a:r>
            <a:r>
              <a:rPr lang="en-US" sz="1700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1700" dirty="0" smtClean="0">
                <a:latin typeface="+mn-lt"/>
                <a:ea typeface="+mn-ea"/>
                <a:cs typeface="+mn-cs"/>
              </a:rPr>
              <a:t>последних</a:t>
            </a:r>
            <a:r>
              <a:rPr lang="en-US" sz="1700" dirty="0" smtClean="0">
                <a:latin typeface="+mn-lt"/>
                <a:ea typeface="+mn-ea"/>
                <a:cs typeface="+mn-cs"/>
              </a:rPr>
              <a:t> 10</a:t>
            </a:r>
            <a:r>
              <a:rPr lang="ru-RU" sz="1700" dirty="0" smtClean="0">
                <a:latin typeface="+mn-lt"/>
                <a:ea typeface="+mn-ea"/>
                <a:cs typeface="+mn-cs"/>
              </a:rPr>
              <a:t> лет</a:t>
            </a:r>
            <a:endParaRPr lang="en-US" sz="1700" dirty="0" smtClean="0">
              <a:latin typeface="+mn-lt"/>
              <a:ea typeface="+mn-ea"/>
              <a:cs typeface="+mn-cs"/>
            </a:endParaRPr>
          </a:p>
          <a:p>
            <a:pPr marL="311153" indent="-311153" algn="l">
              <a:spcBef>
                <a:spcPct val="20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700" dirty="0" smtClean="0">
                <a:latin typeface="+mn-lt"/>
                <a:ea typeface="+mn-ea"/>
                <a:cs typeface="+mn-cs"/>
              </a:rPr>
              <a:t>Золотой Партнер </a:t>
            </a:r>
            <a:r>
              <a:rPr lang="en-US" sz="1700" dirty="0" smtClean="0">
                <a:latin typeface="+mn-lt"/>
                <a:ea typeface="+mn-ea"/>
                <a:cs typeface="+mn-cs"/>
              </a:rPr>
              <a:t>SAP</a:t>
            </a:r>
            <a:r>
              <a:rPr lang="ru-RU" sz="1700" dirty="0" smtClean="0">
                <a:latin typeface="+mn-lt"/>
                <a:ea typeface="+mn-ea"/>
                <a:cs typeface="+mn-cs"/>
              </a:rPr>
              <a:t> </a:t>
            </a:r>
            <a:endParaRPr lang="en-US" sz="1700" dirty="0" smtClean="0">
              <a:latin typeface="+mn-lt"/>
              <a:ea typeface="+mn-ea"/>
              <a:cs typeface="+mn-cs"/>
            </a:endParaRPr>
          </a:p>
          <a:p>
            <a:pPr marL="311153" indent="-311153" algn="l">
              <a:spcBef>
                <a:spcPct val="20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700" dirty="0" smtClean="0"/>
              <a:t>C 2007 </a:t>
            </a:r>
            <a:r>
              <a:rPr lang="ru-RU" sz="1700" dirty="0" smtClean="0"/>
              <a:t>года в течение </a:t>
            </a:r>
            <a:r>
              <a:rPr lang="en-US" sz="1700" dirty="0" smtClean="0"/>
              <a:t> </a:t>
            </a:r>
            <a:r>
              <a:rPr lang="ru-RU" sz="1700" dirty="0" smtClean="0"/>
              <a:t>8 лет мы являемся  единственным предпочтительным партнером </a:t>
            </a:r>
            <a:r>
              <a:rPr lang="en-US" sz="1700" dirty="0" smtClean="0"/>
              <a:t>SAP</a:t>
            </a:r>
            <a:r>
              <a:rPr lang="ru-RU" sz="1700" dirty="0" smtClean="0"/>
              <a:t> в области дискретного производства </a:t>
            </a:r>
          </a:p>
          <a:p>
            <a:pPr marL="311153" indent="-311153" algn="l">
              <a:spcBef>
                <a:spcPct val="20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700" dirty="0" smtClean="0"/>
              <a:t>Лучший партнер SAP в машиностроении по результатам 2009 г.</a:t>
            </a:r>
          </a:p>
          <a:p>
            <a:pPr marL="311153" indent="-311153" algn="l">
              <a:spcBef>
                <a:spcPct val="20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700" dirty="0" smtClean="0">
                <a:latin typeface="+mn-lt"/>
                <a:ea typeface="+mn-ea"/>
                <a:cs typeface="+mn-cs"/>
              </a:rPr>
              <a:t>Компания успешно реализовала более 50 проектов в различных отраслях экономики</a:t>
            </a:r>
          </a:p>
          <a:p>
            <a:pPr marL="311153" indent="-311153" algn="l">
              <a:spcBef>
                <a:spcPct val="20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700" dirty="0" smtClean="0"/>
              <a:t>Широкая отраслевая экспертиза: машиностроение, банковская отрасль, розничная и оптовая торговля, нефтегазовая отрасль, энергетика, государственный сектор и др.</a:t>
            </a:r>
          </a:p>
          <a:p>
            <a:pPr marL="311153" lvl="0" indent="-311153" algn="l">
              <a:spcBef>
                <a:spcPct val="200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1700" dirty="0" smtClean="0"/>
              <a:t>Член Союза Машиностроителей России</a:t>
            </a:r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11153" indent="-311153" algn="l">
              <a:spcBef>
                <a:spcPct val="20000"/>
              </a:spcBef>
              <a:spcAft>
                <a:spcPts val="600"/>
              </a:spcAft>
              <a:buBlip>
                <a:blip r:embed="rId3"/>
              </a:buBlip>
            </a:pP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" name="Рисунок 26" descr="smallbizco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4100" y="1266031"/>
            <a:ext cx="2939191" cy="4572000"/>
          </a:xfrm>
          <a:prstGeom prst="rect">
            <a:avLst/>
          </a:prstGeom>
        </p:spPr>
      </p:pic>
      <p:sp>
        <p:nvSpPr>
          <p:cNvPr id="29" name="Rectangle 9"/>
          <p:cNvSpPr/>
          <p:nvPr/>
        </p:nvSpPr>
        <p:spPr>
          <a:xfrm>
            <a:off x="7404100" y="6081450"/>
            <a:ext cx="3289300" cy="747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www.asapcg.com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302336" y="6142831"/>
            <a:ext cx="3353706" cy="837352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i="1" cap="all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46231"/>
      </p:ext>
    </p:extLst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65100" y="6981031"/>
            <a:ext cx="4267200" cy="485775"/>
            <a:chOff x="165100" y="6904831"/>
            <a:chExt cx="4267200" cy="485775"/>
          </a:xfrm>
        </p:grpSpPr>
        <p:sp>
          <p:nvSpPr>
            <p:cNvPr id="18" name="TextBox 17"/>
            <p:cNvSpPr txBox="1"/>
            <p:nvPr/>
          </p:nvSpPr>
          <p:spPr>
            <a:xfrm>
              <a:off x="1079500" y="7085032"/>
              <a:ext cx="3352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547088"/>
                  </a:solidFill>
                </a:rPr>
                <a:t>©АСАП Консалтинг, </a:t>
              </a:r>
              <a:r>
                <a:rPr lang="ru-RU" sz="1200" b="1" dirty="0" smtClean="0">
                  <a:solidFill>
                    <a:srgbClr val="547088"/>
                  </a:solidFill>
                </a:rPr>
                <a:t>2014</a:t>
              </a:r>
              <a:endParaRPr lang="ru-RU" sz="1200" b="1" dirty="0">
                <a:solidFill>
                  <a:srgbClr val="547088"/>
                </a:solidFill>
              </a:endParaRPr>
            </a:p>
          </p:txBody>
        </p:sp>
        <p:pic>
          <p:nvPicPr>
            <p:cNvPr id="20" name="Picture 3" descr="C:\ZakolkaDOCS\zukova\SAP_Partner\gold_p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6904831"/>
              <a:ext cx="771525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itle 1"/>
          <p:cNvSpPr txBox="1">
            <a:spLocks/>
          </p:cNvSpPr>
          <p:nvPr/>
        </p:nvSpPr>
        <p:spPr>
          <a:xfrm>
            <a:off x="7302336" y="6142831"/>
            <a:ext cx="3353706" cy="837352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i="1" cap="all" dirty="0"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0" y="1266030"/>
            <a:ext cx="10693400" cy="4038601"/>
            <a:chOff x="0" y="1342231"/>
            <a:chExt cx="10693400" cy="324010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41300" y="3628231"/>
              <a:ext cx="4724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ru-RU" sz="1700" dirty="0" smtClean="0"/>
                <a:t>Более 30-ти отзывов, писем, историй успеха и статей по проектам внедрения </a:t>
              </a:r>
              <a:r>
                <a:rPr lang="en-US" sz="1700" dirty="0" smtClean="0"/>
                <a:t>SAP</a:t>
              </a:r>
              <a:endParaRPr lang="ru-RU" sz="1700" dirty="0" smtClean="0"/>
            </a:p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ru-RU" sz="1700" dirty="0" smtClean="0"/>
                <a:t>Референциальные клиенты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5651500" y="1342231"/>
              <a:ext cx="5041900" cy="609600"/>
              <a:chOff x="0" y="1266032"/>
              <a:chExt cx="7099300" cy="609600"/>
            </a:xfrm>
          </p:grpSpPr>
          <p:sp>
            <p:nvSpPr>
              <p:cNvPr id="29" name="Rectangle 9"/>
              <p:cNvSpPr/>
              <p:nvPr/>
            </p:nvSpPr>
            <p:spPr>
              <a:xfrm>
                <a:off x="0" y="1266032"/>
                <a:ext cx="7099300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2400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182509" y="1266032"/>
                <a:ext cx="6840591" cy="609600"/>
              </a:xfrm>
              <a:prstGeom prst="rect">
                <a:avLst/>
              </a:prstGeom>
            </p:spPr>
            <p:txBody>
              <a:bodyPr vert="horz" lIns="99569" tIns="49785" rIns="99569" bIns="4978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700" b="1" cap="all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Гарантированно высокое качество проектов</a:t>
                </a:r>
                <a:endParaRPr lang="ru-RU" sz="1700" b="1" cap="all" dirty="0">
                  <a:solidFill>
                    <a:schemeClr val="accent5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0" y="1342231"/>
              <a:ext cx="5041900" cy="609600"/>
              <a:chOff x="0" y="3399631"/>
              <a:chExt cx="6184899" cy="609600"/>
            </a:xfrm>
          </p:grpSpPr>
          <p:sp>
            <p:nvSpPr>
              <p:cNvPr id="23" name="Rectangle 9"/>
              <p:cNvSpPr/>
              <p:nvPr/>
            </p:nvSpPr>
            <p:spPr>
              <a:xfrm>
                <a:off x="0" y="3399631"/>
                <a:ext cx="6184899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2400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258707" y="3399631"/>
                <a:ext cx="5849991" cy="609600"/>
              </a:xfrm>
              <a:prstGeom prst="rect">
                <a:avLst/>
              </a:prstGeom>
            </p:spPr>
            <p:txBody>
              <a:bodyPr vert="horz" lIns="99569" tIns="49785" rIns="99569" bIns="4978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700" b="1" cap="all" dirty="0" smtClean="0">
                    <a:solidFill>
                      <a:schemeClr val="accent5">
                        <a:lumMod val="50000"/>
                      </a:schemeClr>
                    </a:solidFill>
                    <a:ea typeface="Tahoma" pitchFamily="34" charset="0"/>
                    <a:cs typeface="Tahoma" pitchFamily="34" charset="0"/>
                  </a:rPr>
                  <a:t>высокая квалификация консультантов</a:t>
                </a:r>
                <a:endParaRPr lang="ru-RU" sz="1700" b="1" cap="all" dirty="0">
                  <a:solidFill>
                    <a:schemeClr val="accent5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5651500" y="2198108"/>
              <a:ext cx="4876800" cy="1958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1153" lvl="0" indent="-311153" algn="just">
                <a:spcBef>
                  <a:spcPts val="40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ru-RU" sz="1700" dirty="0" smtClean="0"/>
                <a:t>Качество реализации проектов подтверждено сертификатом </a:t>
              </a:r>
              <a:r>
                <a:rPr lang="en-US" sz="1700" dirty="0" smtClean="0"/>
                <a:t>Active Quality Management Accreditation SAP AG</a:t>
              </a:r>
              <a:r>
                <a:rPr lang="ru-RU" sz="1700" dirty="0" smtClean="0"/>
                <a:t> за четкое соблюдение стандартов и процессов</a:t>
              </a:r>
            </a:p>
            <a:p>
              <a:pPr marL="311153" indent="-311153" algn="just">
                <a:spcBef>
                  <a:spcPts val="40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ru-RU" sz="1700" dirty="0" smtClean="0"/>
                <a:t>Контроль экспертного совета над работами </a:t>
              </a:r>
            </a:p>
            <a:p>
              <a:pPr marL="311153" indent="-311153" algn="just">
                <a:spcBef>
                  <a:spcPts val="40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ru-RU" sz="1700" dirty="0" smtClean="0"/>
                <a:t>Мы выполняем  задачи в установленные сроки и в рамках поставленного бюджета, обеспечивая при этом высокое качество </a:t>
              </a:r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0" y="3070793"/>
              <a:ext cx="5041900" cy="533400"/>
              <a:chOff x="0" y="4823393"/>
              <a:chExt cx="6184900" cy="533400"/>
            </a:xfrm>
          </p:grpSpPr>
          <p:sp>
            <p:nvSpPr>
              <p:cNvPr id="35" name="Rectangle 9"/>
              <p:cNvSpPr/>
              <p:nvPr/>
            </p:nvSpPr>
            <p:spPr>
              <a:xfrm>
                <a:off x="0" y="4823393"/>
                <a:ext cx="6184900" cy="533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700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Title 1"/>
              <p:cNvSpPr txBox="1">
                <a:spLocks/>
              </p:cNvSpPr>
              <p:nvPr/>
            </p:nvSpPr>
            <p:spPr>
              <a:xfrm>
                <a:off x="317499" y="4823393"/>
                <a:ext cx="5867401" cy="533400"/>
              </a:xfrm>
              <a:prstGeom prst="rect">
                <a:avLst/>
              </a:prstGeom>
            </p:spPr>
            <p:txBody>
              <a:bodyPr vert="horz" lIns="99569" tIns="49785" rIns="99569" bIns="4978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700" b="1" cap="all" dirty="0" smtClean="0">
                    <a:solidFill>
                      <a:schemeClr val="accent5">
                        <a:lumMod val="50000"/>
                      </a:schemeClr>
                    </a:solidFill>
                    <a:ea typeface="Tahoma" pitchFamily="34" charset="0"/>
                    <a:cs typeface="Tahoma" pitchFamily="34" charset="0"/>
                  </a:rPr>
                  <a:t>Успешность выполненных проектов</a:t>
                </a:r>
                <a:endParaRPr lang="ru-RU" sz="1700" b="1" cap="all" dirty="0">
                  <a:solidFill>
                    <a:schemeClr val="accent5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165100" y="2067738"/>
              <a:ext cx="4724400" cy="93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1153" indent="-311153" algn="just">
                <a:spcAft>
                  <a:spcPts val="600"/>
                </a:spcAft>
                <a:buBlip>
                  <a:blip r:embed="rId3"/>
                </a:buBlip>
              </a:pPr>
              <a:r>
                <a:rPr lang="ru-RU" sz="1800" dirty="0" smtClean="0"/>
                <a:t>Свыше 50 высококвалифицированных и сертифицированных специалистов </a:t>
              </a:r>
              <a:r>
                <a:rPr lang="ru-RU" sz="1700" dirty="0" smtClean="0"/>
                <a:t>по технологиям  и продуктам </a:t>
              </a:r>
              <a:r>
                <a:rPr lang="en-US" sz="1700" dirty="0" smtClean="0"/>
                <a:t>SAP c </a:t>
              </a:r>
              <a:r>
                <a:rPr lang="ru-RU" sz="1700" dirty="0" smtClean="0"/>
                <a:t>опытом работы в </a:t>
              </a:r>
              <a:r>
                <a:rPr lang="en-US" sz="1700" dirty="0" smtClean="0"/>
                <a:t>SAP-</a:t>
              </a:r>
              <a:r>
                <a:rPr lang="ru-RU" sz="1700" dirty="0" smtClean="0"/>
                <a:t>консалтинге 10 лет и более</a:t>
              </a:r>
            </a:p>
          </p:txBody>
        </p:sp>
      </p:grpSp>
      <p:pic>
        <p:nvPicPr>
          <p:cNvPr id="44" name="Picture 5" descr="персон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5311606"/>
            <a:ext cx="9829800" cy="13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191135" y="123031"/>
            <a:ext cx="6679565" cy="756126"/>
          </a:xfrm>
          <a:prstGeom prst="rect">
            <a:avLst/>
          </a:prstGeom>
        </p:spPr>
        <p:txBody>
          <a:bodyPr vert="horz" lIns="99569" tIns="49785" rIns="99569" bIns="49785" rtlCol="0" anchor="ctr">
            <a:normAutofit fontScale="90000" lnSpcReduction="10000"/>
          </a:bodyPr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Преимущества выбора компании АСАП Консалтинг в качестве вашего партнера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46231"/>
      </p:ext>
    </p:extLst>
  </p:cSld>
  <p:clrMapOvr>
    <a:masterClrMapping/>
  </p:clrMapOvr>
  <p:transition advTm="42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34" y="123031"/>
            <a:ext cx="6679565" cy="75612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SAP </a:t>
            </a:r>
            <a:r>
              <a:rPr lang="ru-RU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Консалтинг – направления деятельности</a:t>
            </a:r>
            <a:endParaRPr lang="ru-RU" sz="24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65100" y="6952456"/>
            <a:ext cx="4267200" cy="485775"/>
            <a:chOff x="241300" y="6904831"/>
            <a:chExt cx="4267200" cy="485775"/>
          </a:xfrm>
        </p:grpSpPr>
        <p:sp>
          <p:nvSpPr>
            <p:cNvPr id="18" name="TextBox 17"/>
            <p:cNvSpPr txBox="1"/>
            <p:nvPr/>
          </p:nvSpPr>
          <p:spPr>
            <a:xfrm>
              <a:off x="1155700" y="7085032"/>
              <a:ext cx="3352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547088"/>
                  </a:solidFill>
                </a:rPr>
                <a:t>©АСАП Консалтинг, </a:t>
              </a:r>
              <a:r>
                <a:rPr lang="ru-RU" sz="1200" b="1" dirty="0" smtClean="0">
                  <a:solidFill>
                    <a:srgbClr val="547088"/>
                  </a:solidFill>
                </a:rPr>
                <a:t>2014</a:t>
              </a:r>
              <a:endParaRPr lang="ru-RU" sz="1200" b="1" dirty="0">
                <a:solidFill>
                  <a:srgbClr val="547088"/>
                </a:solidFill>
              </a:endParaRPr>
            </a:p>
          </p:txBody>
        </p:sp>
        <p:pic>
          <p:nvPicPr>
            <p:cNvPr id="20" name="Picture 3" descr="C:\ZakolkaDOCS\zukova\SAP_Partner\gold_p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" y="6904831"/>
              <a:ext cx="771525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0" y="1336862"/>
            <a:ext cx="10693400" cy="5437149"/>
            <a:chOff x="0" y="1494631"/>
            <a:chExt cx="10693400" cy="543714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7327900" y="1494631"/>
              <a:ext cx="3365500" cy="4348769"/>
              <a:chOff x="7327900" y="1369940"/>
              <a:chExt cx="3365500" cy="487589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27900" y="1369940"/>
                <a:ext cx="3365500" cy="41069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Subtitle 2"/>
              <p:cNvSpPr txBox="1">
                <a:spLocks/>
              </p:cNvSpPr>
              <p:nvPr/>
            </p:nvSpPr>
            <p:spPr>
              <a:xfrm>
                <a:off x="7404100" y="1375960"/>
                <a:ext cx="3289300" cy="4869873"/>
              </a:xfrm>
              <a:prstGeom prst="rect">
                <a:avLst/>
              </a:prstGeom>
            </p:spPr>
            <p:txBody>
              <a:bodyPr vert="horz" lIns="99569" tIns="49785" rIns="99569" bIns="49785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-311153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ru-RU" sz="1700" b="1" cap="all" dirty="0" smtClean="0">
                    <a:solidFill>
                      <a:srgbClr val="FFC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Мы всегда учитываем отраслевую специфику</a:t>
                </a:r>
              </a:p>
              <a:p>
                <a:pPr marL="0" indent="-311153">
                  <a:spcBef>
                    <a:spcPts val="400"/>
                  </a:spcBef>
                  <a:spcAft>
                    <a:spcPts val="400"/>
                  </a:spcAft>
                  <a:buNone/>
                </a:pPr>
                <a:r>
                  <a:rPr lang="ru-RU" sz="1700" b="1" cap="all" dirty="0" smtClean="0">
                    <a:solidFill>
                      <a:schemeClr val="accent5">
                        <a:lumMod val="50000"/>
                      </a:schemeClr>
                    </a:solidFill>
                    <a:ea typeface="Tahoma" pitchFamily="34" charset="0"/>
                    <a:cs typeface="Tahoma" pitchFamily="34" charset="0"/>
                  </a:rPr>
                  <a:t>Отраслевая экспертиза: </a:t>
                </a:r>
                <a:endParaRPr lang="en-US" sz="1700" b="1" cap="all" dirty="0" smtClean="0">
                  <a:solidFill>
                    <a:srgbClr val="FFC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  <a:p>
                <a:pPr marL="311153" indent="-311153">
                  <a:spcBef>
                    <a:spcPts val="0"/>
                  </a:spcBef>
                  <a:spcAft>
                    <a:spcPts val="400"/>
                  </a:spcAft>
                  <a:buBlip>
                    <a:blip r:embed="rId3"/>
                  </a:buBlip>
                </a:pPr>
                <a:r>
                  <a:rPr lang="ru-RU" sz="1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Машиностроение</a:t>
                </a:r>
              </a:p>
              <a:p>
                <a:pPr marL="311153" indent="-311153">
                  <a:spcBef>
                    <a:spcPts val="0"/>
                  </a:spcBef>
                  <a:spcAft>
                    <a:spcPts val="400"/>
                  </a:spcAft>
                  <a:buBlip>
                    <a:blip r:embed="rId3"/>
                  </a:buBlip>
                </a:pPr>
                <a:r>
                  <a:rPr lang="ru-RU" sz="1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Банки и Финансы</a:t>
                </a:r>
              </a:p>
              <a:p>
                <a:pPr marL="311153" indent="-311153">
                  <a:spcBef>
                    <a:spcPts val="0"/>
                  </a:spcBef>
                  <a:spcAft>
                    <a:spcPts val="400"/>
                  </a:spcAft>
                  <a:buBlip>
                    <a:blip r:embed="rId3"/>
                  </a:buBlip>
                </a:pPr>
                <a:r>
                  <a:rPr lang="ru-RU" sz="1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Оптовая торговля и дистрибуция</a:t>
                </a:r>
              </a:p>
              <a:p>
                <a:pPr marL="311153" indent="-311153">
                  <a:spcBef>
                    <a:spcPts val="0"/>
                  </a:spcBef>
                  <a:spcAft>
                    <a:spcPts val="400"/>
                  </a:spcAft>
                  <a:buBlip>
                    <a:blip r:embed="rId3"/>
                  </a:buBlip>
                </a:pPr>
                <a:r>
                  <a:rPr lang="ru-RU" sz="1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Энергетика</a:t>
                </a:r>
              </a:p>
              <a:p>
                <a:pPr marL="311153" indent="-311153">
                  <a:spcBef>
                    <a:spcPts val="0"/>
                  </a:spcBef>
                  <a:spcAft>
                    <a:spcPts val="400"/>
                  </a:spcAft>
                  <a:buBlip>
                    <a:blip r:embed="rId3"/>
                  </a:buBlip>
                </a:pPr>
                <a:r>
                  <a:rPr lang="ru-RU" sz="1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Нефтегазовая отрасль</a:t>
                </a:r>
              </a:p>
              <a:p>
                <a:pPr marL="311153" indent="-311153">
                  <a:spcBef>
                    <a:spcPts val="0"/>
                  </a:spcBef>
                  <a:spcAft>
                    <a:spcPts val="400"/>
                  </a:spcAft>
                  <a:buBlip>
                    <a:blip r:embed="rId3"/>
                  </a:buBlip>
                </a:pPr>
                <a:r>
                  <a:rPr lang="ru-RU" sz="1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Консультационные услуги</a:t>
                </a:r>
              </a:p>
              <a:p>
                <a:pPr marL="311153" indent="-311153">
                  <a:spcBef>
                    <a:spcPts val="0"/>
                  </a:spcBef>
                  <a:spcAft>
                    <a:spcPts val="400"/>
                  </a:spcAft>
                  <a:buBlip>
                    <a:blip r:embed="rId3"/>
                  </a:buBlip>
                </a:pPr>
                <a:r>
                  <a:rPr lang="ru-RU" sz="1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Транспорт</a:t>
                </a:r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256271" y="4700400"/>
              <a:ext cx="6081029" cy="223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en-US" sz="1700" dirty="0" smtClean="0"/>
                <a:t>SAP ERP</a:t>
              </a:r>
              <a:r>
                <a:rPr lang="ru-RU" sz="1700" dirty="0" smtClean="0"/>
                <a:t> (Управление ресурсами)</a:t>
              </a:r>
            </a:p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en-US" sz="1700" dirty="0" smtClean="0"/>
                <a:t>SAP HCM (</a:t>
              </a:r>
              <a:r>
                <a:rPr lang="ru-RU" sz="1700" dirty="0" smtClean="0"/>
                <a:t>Управление человеческим капиталом)</a:t>
              </a:r>
            </a:p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en-US" sz="1700" dirty="0" smtClean="0"/>
                <a:t>SAP CRM</a:t>
              </a:r>
              <a:r>
                <a:rPr lang="ru-RU" sz="1700" dirty="0" smtClean="0"/>
                <a:t> (Управлением взаимоотношениями)</a:t>
              </a:r>
            </a:p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en-US" sz="1700" dirty="0" smtClean="0"/>
                <a:t>SAP Business Objects (</a:t>
              </a:r>
              <a:r>
                <a:rPr lang="ru-RU" sz="1700" dirty="0" smtClean="0"/>
                <a:t>Аналитика  и Консолидация)</a:t>
              </a:r>
              <a:endParaRPr lang="en-US" sz="1700" dirty="0" smtClean="0"/>
            </a:p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en-US" sz="1700" dirty="0" smtClean="0"/>
                <a:t>SAP HANA</a:t>
              </a:r>
              <a:endParaRPr lang="ru-RU" sz="1700" dirty="0" smtClean="0"/>
            </a:p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en-US" sz="1700" dirty="0" smtClean="0"/>
                <a:t>SAP XI/PI  (</a:t>
              </a:r>
              <a:r>
                <a:rPr lang="ru-RU" sz="1700" dirty="0" smtClean="0"/>
                <a:t>Интеграционные решения)</a:t>
              </a:r>
            </a:p>
            <a:p>
              <a:pPr marL="311153" indent="-311153" algn="just">
                <a:spcAft>
                  <a:spcPts val="400"/>
                </a:spcAft>
                <a:buBlip>
                  <a:blip r:embed="rId3"/>
                </a:buBlip>
              </a:pPr>
              <a:r>
                <a:rPr lang="en-US" sz="1700" dirty="0" smtClean="0"/>
                <a:t>SAP NetWeaver MDM </a:t>
              </a:r>
              <a:r>
                <a:rPr lang="ru-RU" sz="1700" dirty="0" smtClean="0"/>
                <a:t> (Управление данными</a:t>
              </a:r>
              <a:r>
                <a:rPr lang="en-US" sz="1700" dirty="0" smtClean="0"/>
                <a:t>/</a:t>
              </a:r>
              <a:r>
                <a:rPr lang="ru-RU" sz="1700" dirty="0" smtClean="0"/>
                <a:t>система НСИ</a:t>
              </a:r>
              <a:r>
                <a:rPr lang="en-US" sz="1700" dirty="0" smtClean="0"/>
                <a:t>)</a:t>
              </a:r>
              <a:endParaRPr lang="ru-RU" sz="1700" dirty="0" smtClean="0"/>
            </a:p>
          </p:txBody>
        </p:sp>
        <p:grpSp>
          <p:nvGrpSpPr>
            <p:cNvPr id="12" name="Группа 42"/>
            <p:cNvGrpSpPr/>
            <p:nvPr/>
          </p:nvGrpSpPr>
          <p:grpSpPr>
            <a:xfrm>
              <a:off x="0" y="1494631"/>
              <a:ext cx="6489700" cy="609600"/>
              <a:chOff x="0" y="3399631"/>
              <a:chExt cx="6184899" cy="609600"/>
            </a:xfrm>
          </p:grpSpPr>
          <p:sp>
            <p:nvSpPr>
              <p:cNvPr id="23" name="Rectangle 9"/>
              <p:cNvSpPr/>
              <p:nvPr/>
            </p:nvSpPr>
            <p:spPr>
              <a:xfrm>
                <a:off x="0" y="3399631"/>
                <a:ext cx="6184899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2400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258707" y="3399631"/>
                <a:ext cx="5849991" cy="609600"/>
              </a:xfrm>
              <a:prstGeom prst="rect">
                <a:avLst/>
              </a:prstGeom>
            </p:spPr>
            <p:txBody>
              <a:bodyPr vert="horz" lIns="99569" tIns="49785" rIns="99569" bIns="4978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700" b="1" cap="all" dirty="0" smtClean="0">
                    <a:solidFill>
                      <a:schemeClr val="accent5">
                        <a:lumMod val="50000"/>
                      </a:schemeClr>
                    </a:solidFill>
                    <a:ea typeface="Tahoma" pitchFamily="34" charset="0"/>
                    <a:cs typeface="Tahoma" pitchFamily="34" charset="0"/>
                  </a:rPr>
                  <a:t>Наши услуги</a:t>
                </a:r>
                <a:endParaRPr lang="ru-RU" sz="1700" b="1" cap="all" dirty="0">
                  <a:solidFill>
                    <a:schemeClr val="accent5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6" name="Группа 41"/>
            <p:cNvGrpSpPr/>
            <p:nvPr/>
          </p:nvGrpSpPr>
          <p:grpSpPr>
            <a:xfrm>
              <a:off x="0" y="4014600"/>
              <a:ext cx="6489700" cy="533400"/>
              <a:chOff x="0" y="4624200"/>
              <a:chExt cx="6184900" cy="533400"/>
            </a:xfrm>
          </p:grpSpPr>
          <p:sp>
            <p:nvSpPr>
              <p:cNvPr id="21" name="Rectangle 9"/>
              <p:cNvSpPr/>
              <p:nvPr/>
            </p:nvSpPr>
            <p:spPr>
              <a:xfrm>
                <a:off x="0" y="4624200"/>
                <a:ext cx="6184900" cy="533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700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317499" y="4624200"/>
                <a:ext cx="5867401" cy="533400"/>
              </a:xfrm>
              <a:prstGeom prst="rect">
                <a:avLst/>
              </a:prstGeom>
            </p:spPr>
            <p:txBody>
              <a:bodyPr vert="horz" lIns="99569" tIns="49785" rIns="99569" bIns="4978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700" b="1" cap="all" dirty="0" smtClean="0">
                    <a:solidFill>
                      <a:schemeClr val="accent5">
                        <a:lumMod val="50000"/>
                      </a:schemeClr>
                    </a:solidFill>
                    <a:ea typeface="Tahoma" pitchFamily="34" charset="0"/>
                    <a:cs typeface="Tahoma" pitchFamily="34" charset="0"/>
                  </a:rPr>
                  <a:t>Наши компетенции</a:t>
                </a:r>
                <a:endParaRPr lang="ru-RU" sz="1700" b="1" cap="all" dirty="0">
                  <a:solidFill>
                    <a:schemeClr val="accent5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241300" y="2185800"/>
              <a:ext cx="612479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1153" indent="-311153" algn="just">
                <a:spcAft>
                  <a:spcPts val="600"/>
                </a:spcAft>
                <a:buBlip>
                  <a:blip r:embed="rId3"/>
                </a:buBlip>
              </a:pPr>
              <a:r>
                <a:rPr lang="ru-RU" sz="1700" dirty="0" smtClean="0"/>
                <a:t>Аудит существующей информационной системы</a:t>
              </a:r>
            </a:p>
            <a:p>
              <a:pPr marL="311153" indent="-311153" algn="just">
                <a:spcAft>
                  <a:spcPts val="600"/>
                </a:spcAft>
                <a:buBlip>
                  <a:blip r:embed="rId3"/>
                </a:buBlip>
              </a:pPr>
              <a:r>
                <a:rPr lang="en-US" sz="1700" dirty="0" smtClean="0"/>
                <a:t>SAP </a:t>
              </a:r>
              <a:r>
                <a:rPr lang="ru-RU" sz="1700" dirty="0" smtClean="0"/>
                <a:t>внедрение: концептуальное проектирование, настройка и поддержка  после продуктивного старта</a:t>
              </a:r>
            </a:p>
            <a:p>
              <a:pPr marL="311153" indent="-311153" algn="just">
                <a:spcAft>
                  <a:spcPts val="600"/>
                </a:spcAft>
                <a:buBlip>
                  <a:blip r:embed="rId3"/>
                </a:buBlip>
              </a:pPr>
              <a:r>
                <a:rPr lang="ru-RU" sz="1700" dirty="0" smtClean="0"/>
                <a:t>Функциональное сопровождение </a:t>
              </a:r>
              <a:r>
                <a:rPr lang="en-US" sz="1700" dirty="0" smtClean="0"/>
                <a:t>SAP </a:t>
              </a:r>
              <a:r>
                <a:rPr lang="ru-RU" sz="1700" dirty="0" smtClean="0"/>
                <a:t>системы</a:t>
              </a:r>
            </a:p>
            <a:p>
              <a:pPr marL="311153" indent="-311153" algn="just">
                <a:spcAft>
                  <a:spcPts val="600"/>
                </a:spcAft>
                <a:buBlip>
                  <a:blip r:embed="rId3"/>
                </a:buBlip>
              </a:pPr>
              <a:r>
                <a:rPr lang="ru-RU" sz="1700" dirty="0" smtClean="0"/>
                <a:t>Поддержка и сопровождение ПО </a:t>
              </a:r>
              <a:r>
                <a:rPr lang="en-US" sz="1700" dirty="0" smtClean="0"/>
                <a:t>SAP</a:t>
              </a:r>
              <a:endParaRPr lang="ru-RU" sz="1700" dirty="0" smtClean="0"/>
            </a:p>
          </p:txBody>
        </p:sp>
      </p:grpSp>
      <p:pic>
        <p:nvPicPr>
          <p:cNvPr id="29" name="Picture 2" descr="C:\ZakolkaDOCS\zukova\pics\clipart_1\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5323681"/>
            <a:ext cx="2616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46231"/>
      </p:ext>
    </p:extLst>
  </p:cSld>
  <p:clrMapOvr>
    <a:masterClrMapping/>
  </p:clrMapOvr>
  <p:transition advTm="20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35" y="123031"/>
            <a:ext cx="5435812" cy="75612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Наша экспертиза</a:t>
            </a:r>
            <a:endParaRPr lang="ru-RU" sz="24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9500" y="7085032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47088"/>
                </a:solidFill>
              </a:rPr>
              <a:t>©АСАП Консалтинг, </a:t>
            </a:r>
            <a:r>
              <a:rPr lang="ru-RU" sz="1200" b="1" dirty="0" smtClean="0">
                <a:solidFill>
                  <a:srgbClr val="547088"/>
                </a:solidFill>
              </a:rPr>
              <a:t>2014</a:t>
            </a:r>
            <a:endParaRPr lang="ru-RU" sz="1200" b="1" dirty="0">
              <a:solidFill>
                <a:srgbClr val="547088"/>
              </a:solidFill>
            </a:endParaRPr>
          </a:p>
        </p:txBody>
      </p:sp>
      <p:pic>
        <p:nvPicPr>
          <p:cNvPr id="20" name="Picture 3" descr="C:\ZakolkaDOCS\zukova\SAP_Partner\gold_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904831"/>
            <a:ext cx="7715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5270500" y="3399631"/>
          <a:ext cx="51943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41300" y="1875631"/>
          <a:ext cx="4876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41300" y="1266031"/>
            <a:ext cx="4876800" cy="527526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Отраслевая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экспертиза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46700" y="2795905"/>
            <a:ext cx="5029200" cy="527526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pPr marL="0" marR="0" lvl="0" indent="0" algn="ctr" defTabSz="9956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Продуктовая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экспертиза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46231"/>
      </p:ext>
    </p:extLst>
  </p:cSld>
  <p:clrMapOvr>
    <a:masterClrMapping/>
  </p:clrMapOvr>
  <p:transition advTm="187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35" y="123031"/>
            <a:ext cx="5435812" cy="75612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Наши статусы и сертификаты</a:t>
            </a:r>
            <a:endParaRPr lang="ru-RU" sz="24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37"/>
          <p:cNvGrpSpPr/>
          <p:nvPr/>
        </p:nvGrpSpPr>
        <p:grpSpPr>
          <a:xfrm>
            <a:off x="317500" y="1113631"/>
            <a:ext cx="9753600" cy="3276600"/>
            <a:chOff x="240090" y="1189831"/>
            <a:chExt cx="9831010" cy="3200400"/>
          </a:xfrm>
        </p:grpSpPr>
        <p:sp>
          <p:nvSpPr>
            <p:cNvPr id="19" name="Нашивка 18"/>
            <p:cNvSpPr/>
            <p:nvPr/>
          </p:nvSpPr>
          <p:spPr>
            <a:xfrm>
              <a:off x="240090" y="1189831"/>
              <a:ext cx="3072191" cy="507546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</a:rPr>
                <a:t>SAP Service Partner</a:t>
              </a:r>
              <a:br>
                <a:rPr lang="en-US" sz="1800" b="1" dirty="0" smtClean="0">
                  <a:solidFill>
                    <a:schemeClr val="tx1"/>
                  </a:solidFill>
                </a:rPr>
              </a:br>
              <a:r>
                <a:rPr lang="ru-RU" sz="1800" b="1" dirty="0" smtClean="0">
                  <a:solidFill>
                    <a:schemeClr val="tx1"/>
                  </a:solidFill>
                </a:rPr>
                <a:t>2005-</a:t>
              </a:r>
              <a:r>
                <a:rPr lang="en-US" sz="1800" b="1" dirty="0" smtClean="0">
                  <a:solidFill>
                    <a:schemeClr val="tx1"/>
                  </a:solidFill>
                </a:rPr>
                <a:t>2</a:t>
              </a:r>
              <a:r>
                <a:rPr lang="ru-RU" sz="1800" b="1" dirty="0" smtClean="0">
                  <a:solidFill>
                    <a:schemeClr val="tx1"/>
                  </a:solidFill>
                </a:rPr>
                <a:t>014 – 10 лет</a:t>
              </a:r>
              <a:endParaRPr lang="en-US" sz="1800" b="1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23"/>
            <p:cNvGrpSpPr/>
            <p:nvPr/>
          </p:nvGrpSpPr>
          <p:grpSpPr>
            <a:xfrm>
              <a:off x="622300" y="1875631"/>
              <a:ext cx="2118360" cy="2470972"/>
              <a:chOff x="1003300" y="4009231"/>
              <a:chExt cx="2438400" cy="3329232"/>
            </a:xfrm>
          </p:grpSpPr>
          <p:pic>
            <p:nvPicPr>
              <p:cNvPr id="1037" name="Picture 13" descr="C:\Users\izhukova\Documents\Сертификаты и письма\Сертификаты\Service Partner\200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03300" y="4009231"/>
                <a:ext cx="1934308" cy="2789636"/>
              </a:xfrm>
              <a:prstGeom prst="rect">
                <a:avLst/>
              </a:prstGeom>
              <a:noFill/>
              <a:ln w="3175">
                <a:noFill/>
              </a:ln>
            </p:spPr>
          </p:pic>
          <p:pic>
            <p:nvPicPr>
              <p:cNvPr id="1036" name="Picture 12" descr="C:\Users\izhukova\Documents\Сертификаты и письма\Сертификаты\Service Partner\201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20531" y="4127939"/>
                <a:ext cx="1992923" cy="2802618"/>
              </a:xfrm>
              <a:prstGeom prst="rect">
                <a:avLst/>
              </a:prstGeom>
              <a:noFill/>
              <a:ln w="3175">
                <a:noFill/>
              </a:ln>
            </p:spPr>
          </p:pic>
          <p:pic>
            <p:nvPicPr>
              <p:cNvPr id="1034" name="Picture 10" descr="C:\Users\izhukova\Documents\Сертификаты и письма\Сертификаты\Service Partner\201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37762" y="4246647"/>
                <a:ext cx="2051538" cy="2810584"/>
              </a:xfrm>
              <a:prstGeom prst="rect">
                <a:avLst/>
              </a:prstGeom>
              <a:noFill/>
              <a:ln w="3175">
                <a:noFill/>
              </a:ln>
            </p:spPr>
          </p:pic>
          <p:pic>
            <p:nvPicPr>
              <p:cNvPr id="23" name="Рисунок 22" descr="2013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84300" y="4390231"/>
                <a:ext cx="2057400" cy="2948232"/>
              </a:xfrm>
              <a:prstGeom prst="rect">
                <a:avLst/>
              </a:prstGeom>
            </p:spPr>
          </p:pic>
        </p:grpSp>
        <p:sp>
          <p:nvSpPr>
            <p:cNvPr id="25" name="Нашивка 24"/>
            <p:cNvSpPr/>
            <p:nvPr/>
          </p:nvSpPr>
          <p:spPr>
            <a:xfrm>
              <a:off x="3312281" y="1189831"/>
              <a:ext cx="3533019" cy="520995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</a:rPr>
                <a:t>SAP Industry Validated Expertise</a:t>
              </a:r>
              <a:r>
                <a:rPr lang="ru-RU" sz="1800" b="1" dirty="0" smtClean="0">
                  <a:solidFill>
                    <a:schemeClr val="tx1"/>
                  </a:solidFill>
                </a:rPr>
                <a:t> 2007-2014 – 8 лет</a:t>
              </a:r>
              <a:endParaRPr lang="en-US" sz="1800" b="1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" name="Группа 25"/>
            <p:cNvGrpSpPr/>
            <p:nvPr/>
          </p:nvGrpSpPr>
          <p:grpSpPr>
            <a:xfrm>
              <a:off x="3898900" y="1875631"/>
              <a:ext cx="2209800" cy="2514600"/>
              <a:chOff x="622300" y="3018631"/>
              <a:chExt cx="2895600" cy="3810000"/>
            </a:xfrm>
          </p:grpSpPr>
          <p:pic>
            <p:nvPicPr>
              <p:cNvPr id="27" name="Рисунок 26" descr="Validated Expertise_Descrete_2013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22300" y="3018631"/>
                <a:ext cx="2590800" cy="3505200"/>
              </a:xfrm>
              <a:prstGeom prst="rect">
                <a:avLst/>
              </a:prstGeom>
            </p:spPr>
          </p:pic>
          <p:pic>
            <p:nvPicPr>
              <p:cNvPr id="28" name="Рисунок 27" descr="Validated Expertise_Descrete_2013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74700" y="3171031"/>
                <a:ext cx="2590800" cy="3505200"/>
              </a:xfrm>
              <a:prstGeom prst="rect">
                <a:avLst/>
              </a:prstGeom>
            </p:spPr>
          </p:pic>
          <p:pic>
            <p:nvPicPr>
              <p:cNvPr id="29" name="Рисунок 28" descr="Validated Expertise_Descrete_2013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27100" y="3323431"/>
                <a:ext cx="2590800" cy="3505200"/>
              </a:xfrm>
              <a:prstGeom prst="rect">
                <a:avLst/>
              </a:prstGeom>
            </p:spPr>
          </p:pic>
        </p:grpSp>
        <p:sp>
          <p:nvSpPr>
            <p:cNvPr id="30" name="Нашивка 29"/>
            <p:cNvSpPr/>
            <p:nvPr/>
          </p:nvSpPr>
          <p:spPr>
            <a:xfrm>
              <a:off x="7023100" y="1189831"/>
              <a:ext cx="3048000" cy="53340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</a:rPr>
                <a:t>SAP  Solution Validated Expertise</a:t>
              </a:r>
              <a:r>
                <a:rPr lang="ru-RU" sz="18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800" b="1" dirty="0" smtClean="0">
                  <a:solidFill>
                    <a:schemeClr val="tx1"/>
                  </a:solidFill>
                </a:rPr>
                <a:t>2012-201</a:t>
              </a:r>
              <a:r>
                <a:rPr lang="ru-RU" sz="1800" b="1" dirty="0" smtClean="0">
                  <a:solidFill>
                    <a:schemeClr val="tx1"/>
                  </a:solidFill>
                </a:rPr>
                <a:t>4</a:t>
              </a:r>
              <a:endParaRPr lang="en-US" sz="1800" b="1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6" name="Группа 30"/>
            <p:cNvGrpSpPr/>
            <p:nvPr/>
          </p:nvGrpSpPr>
          <p:grpSpPr>
            <a:xfrm>
              <a:off x="7404100" y="1875631"/>
              <a:ext cx="2133600" cy="2514600"/>
              <a:chOff x="3975100" y="3018631"/>
              <a:chExt cx="2971800" cy="3886200"/>
            </a:xfrm>
          </p:grpSpPr>
          <p:pic>
            <p:nvPicPr>
              <p:cNvPr id="32" name="Picture 8" descr="C:\Users\izhukova\Documents\Сертификаты и письма\Сертификаты\Preferred Partner\jpg\Validated Expertise_Manufact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75100" y="3018631"/>
                <a:ext cx="2652662" cy="3581400"/>
              </a:xfrm>
              <a:prstGeom prst="rect">
                <a:avLst/>
              </a:prstGeom>
              <a:noFill/>
            </p:spPr>
          </p:pic>
          <p:pic>
            <p:nvPicPr>
              <p:cNvPr id="33" name="Рисунок 32" descr="VE_Man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03700" y="3235038"/>
                <a:ext cx="2743200" cy="3669793"/>
              </a:xfrm>
              <a:prstGeom prst="rect">
                <a:avLst/>
              </a:prstGeom>
            </p:spPr>
          </p:pic>
        </p:grpSp>
      </p:grpSp>
      <p:grpSp>
        <p:nvGrpSpPr>
          <p:cNvPr id="7" name="Группа 44"/>
          <p:cNvGrpSpPr/>
          <p:nvPr/>
        </p:nvGrpSpPr>
        <p:grpSpPr>
          <a:xfrm>
            <a:off x="393700" y="4542631"/>
            <a:ext cx="9753600" cy="2895600"/>
            <a:chOff x="393700" y="4466431"/>
            <a:chExt cx="9753600" cy="2895600"/>
          </a:xfrm>
        </p:grpSpPr>
        <p:sp>
          <p:nvSpPr>
            <p:cNvPr id="21" name="Нашивка 20"/>
            <p:cNvSpPr/>
            <p:nvPr/>
          </p:nvSpPr>
          <p:spPr>
            <a:xfrm>
              <a:off x="393700" y="4466431"/>
              <a:ext cx="3124200" cy="53340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dk1"/>
                  </a:solidFill>
                </a:rPr>
                <a:t>SAP Partner  Center of Expertise</a:t>
              </a:r>
              <a:r>
                <a:rPr lang="ru-RU" sz="1800" b="1" dirty="0" smtClean="0">
                  <a:solidFill>
                    <a:schemeClr val="dk1"/>
                  </a:solidFill>
                </a:rPr>
                <a:t> </a:t>
              </a:r>
              <a:r>
                <a:rPr lang="en-US" sz="1800" b="1" dirty="0" smtClean="0">
                  <a:solidFill>
                    <a:schemeClr val="dk1"/>
                  </a:solidFill>
                </a:rPr>
                <a:t>2012</a:t>
              </a:r>
              <a:r>
                <a:rPr lang="ru-RU" sz="1800" b="1" dirty="0" smtClean="0">
                  <a:solidFill>
                    <a:schemeClr val="dk1"/>
                  </a:solidFill>
                </a:rPr>
                <a:t>-</a:t>
              </a:r>
              <a:r>
                <a:rPr lang="en-US" sz="1800" b="1" dirty="0" smtClean="0">
                  <a:solidFill>
                    <a:schemeClr val="dk1"/>
                  </a:solidFill>
                </a:rPr>
                <a:t>2</a:t>
              </a:r>
              <a:r>
                <a:rPr lang="ru-RU" sz="1800" b="1" dirty="0" smtClean="0">
                  <a:solidFill>
                    <a:schemeClr val="dk1"/>
                  </a:solidFill>
                </a:rPr>
                <a:t>014</a:t>
              </a:r>
              <a:endParaRPr lang="ru-RU" sz="1800" b="1" dirty="0">
                <a:solidFill>
                  <a:schemeClr val="dk1"/>
                </a:solidFill>
              </a:endParaRPr>
            </a:p>
          </p:txBody>
        </p:sp>
        <p:sp>
          <p:nvSpPr>
            <p:cNvPr id="22" name="Нашивка 21"/>
            <p:cNvSpPr/>
            <p:nvPr/>
          </p:nvSpPr>
          <p:spPr>
            <a:xfrm>
              <a:off x="3517900" y="4466431"/>
              <a:ext cx="3352800" cy="53340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dk1"/>
                  </a:solidFill>
                </a:rPr>
                <a:t>SAP Active Quality Management</a:t>
              </a:r>
              <a:r>
                <a:rPr lang="ru-RU" sz="1800" b="1" dirty="0" smtClean="0">
                  <a:solidFill>
                    <a:schemeClr val="dk1"/>
                  </a:solidFill>
                </a:rPr>
                <a:t> </a:t>
              </a:r>
              <a:r>
                <a:rPr lang="en-US" sz="1800" b="1" dirty="0" smtClean="0">
                  <a:solidFill>
                    <a:schemeClr val="dk1"/>
                  </a:solidFill>
                </a:rPr>
                <a:t>2010</a:t>
              </a:r>
              <a:r>
                <a:rPr lang="ru-RU" sz="1800" b="1" dirty="0" smtClean="0">
                  <a:solidFill>
                    <a:schemeClr val="dk1"/>
                  </a:solidFill>
                </a:rPr>
                <a:t>-2</a:t>
              </a:r>
              <a:r>
                <a:rPr lang="en-US" sz="1800" b="1" dirty="0" smtClean="0">
                  <a:solidFill>
                    <a:schemeClr val="dk1"/>
                  </a:solidFill>
                </a:rPr>
                <a:t>011</a:t>
              </a:r>
              <a:endParaRPr lang="ru-RU" sz="1800" b="1" dirty="0">
                <a:solidFill>
                  <a:schemeClr val="dk1"/>
                </a:solidFill>
              </a:endParaRPr>
            </a:p>
          </p:txBody>
        </p:sp>
        <p:pic>
          <p:nvPicPr>
            <p:cNvPr id="1030" name="Picture 6" descr="C:\Users\izhukova\Documents\Сертификаты и письма\Сертификаты\Partner of Expertise\uploadedfile_129864632010847385-00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27100" y="5228431"/>
              <a:ext cx="1676400" cy="21336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grpSp>
          <p:nvGrpSpPr>
            <p:cNvPr id="8" name="Группа 35"/>
            <p:cNvGrpSpPr/>
            <p:nvPr/>
          </p:nvGrpSpPr>
          <p:grpSpPr>
            <a:xfrm>
              <a:off x="4127500" y="5076031"/>
              <a:ext cx="1904999" cy="2286000"/>
              <a:chOff x="7251699" y="2790031"/>
              <a:chExt cx="2941346" cy="3886200"/>
            </a:xfrm>
          </p:grpSpPr>
          <p:pic>
            <p:nvPicPr>
              <p:cNvPr id="1029" name="Picture 5" descr="C:\Users\izhukova\Documents\Сертификаты и письма\Сертификаты\Рисунок2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251699" y="2790031"/>
                <a:ext cx="2518894" cy="3657599"/>
              </a:xfrm>
              <a:prstGeom prst="rect">
                <a:avLst/>
              </a:prstGeom>
              <a:noFill/>
            </p:spPr>
          </p:pic>
          <p:pic>
            <p:nvPicPr>
              <p:cNvPr id="1033" name="Picture 9" descr="C:\Users\izhukova\Documents\Сертификаты и письма\Сертификаты\Quality\Рисунок4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651460" y="3055144"/>
                <a:ext cx="2541585" cy="3621087"/>
              </a:xfrm>
              <a:prstGeom prst="rect">
                <a:avLst/>
              </a:prstGeom>
              <a:noFill/>
            </p:spPr>
          </p:pic>
        </p:grpSp>
        <p:sp>
          <p:nvSpPr>
            <p:cNvPr id="43" name="Нашивка 42"/>
            <p:cNvSpPr/>
            <p:nvPr/>
          </p:nvSpPr>
          <p:spPr>
            <a:xfrm>
              <a:off x="7023100" y="4466431"/>
              <a:ext cx="3124200" cy="53340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Государственная аккредитация в ИТ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4" name="Picture 5" descr="C:\Users\skuznetsova\Documents\ASAP\Гос.регистрация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56500" y="5076031"/>
              <a:ext cx="1754366" cy="2282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82946231"/>
      </p:ext>
    </p:extLst>
  </p:cSld>
  <p:clrMapOvr>
    <a:masterClrMapping/>
  </p:clrMapOvr>
  <p:transition advTm="20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35" y="123031"/>
            <a:ext cx="5435812" cy="75612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Наши Клиенты</a:t>
            </a:r>
            <a:endParaRPr lang="ru-RU" sz="24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5700" y="7237432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47088"/>
                </a:solidFill>
              </a:rPr>
              <a:t>©</a:t>
            </a:r>
            <a:r>
              <a:rPr lang="ru-RU" sz="1200" b="1" dirty="0" smtClean="0">
                <a:solidFill>
                  <a:srgbClr val="547088"/>
                </a:solidFill>
              </a:rPr>
              <a:t>АСА </a:t>
            </a:r>
            <a:r>
              <a:rPr lang="ru-RU" sz="1200" b="1" dirty="0">
                <a:solidFill>
                  <a:srgbClr val="547088"/>
                </a:solidFill>
              </a:rPr>
              <a:t>Консалтинг, </a:t>
            </a:r>
            <a:r>
              <a:rPr lang="ru-RU" sz="1200" b="1" dirty="0" smtClean="0">
                <a:solidFill>
                  <a:srgbClr val="547088"/>
                </a:solidFill>
              </a:rPr>
              <a:t>2014</a:t>
            </a:r>
            <a:endParaRPr lang="ru-RU" sz="1200" b="1" dirty="0">
              <a:solidFill>
                <a:srgbClr val="547088"/>
              </a:solidFill>
            </a:endParaRPr>
          </a:p>
        </p:txBody>
      </p:sp>
      <p:pic>
        <p:nvPicPr>
          <p:cNvPr id="20" name="Picture 3" descr="C:\ZakolkaDOCS\zukova\SAP_Partner\gold_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7028656"/>
            <a:ext cx="7715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Прямая соединительная линия 100"/>
          <p:cNvCxnSpPr/>
          <p:nvPr/>
        </p:nvCxnSpPr>
        <p:spPr>
          <a:xfrm>
            <a:off x="2131080" y="1037431"/>
            <a:ext cx="1522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406400" y="3704431"/>
            <a:ext cx="10287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http://www.gazprom-transgaz-ekaterinburg.ru/pic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1037432"/>
            <a:ext cx="1142997" cy="685800"/>
          </a:xfrm>
          <a:prstGeom prst="rect">
            <a:avLst/>
          </a:prstGeom>
          <a:noFill/>
        </p:spPr>
      </p:pic>
      <p:pic>
        <p:nvPicPr>
          <p:cNvPr id="68" name="Рисунок 1" descr="Логотип ОАО &quot;Протон-П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5339" y="1113631"/>
            <a:ext cx="1199561" cy="69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" name="Прямая соединительная линия 103"/>
          <p:cNvCxnSpPr/>
          <p:nvPr/>
        </p:nvCxnSpPr>
        <p:spPr>
          <a:xfrm>
            <a:off x="4188480" y="1113631"/>
            <a:ext cx="1522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6245880" y="1113631"/>
            <a:ext cx="15220" cy="60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8303280" y="1113631"/>
            <a:ext cx="15220" cy="6172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099" y="1189831"/>
            <a:ext cx="136314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Прямая соединительная линия 109"/>
          <p:cNvCxnSpPr/>
          <p:nvPr/>
        </p:nvCxnSpPr>
        <p:spPr>
          <a:xfrm>
            <a:off x="226080" y="1875631"/>
            <a:ext cx="10287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26080" y="5533231"/>
            <a:ext cx="10287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15" descr="logo1"/>
          <p:cNvPicPr>
            <a:picLocks noChangeAspect="1" noChangeArrowheads="1"/>
          </p:cNvPicPr>
          <p:nvPr/>
        </p:nvPicPr>
        <p:blipFill>
          <a:blip r:embed="rId6" cstate="print"/>
          <a:srcRect l="28026" t="20129" r="26013" b="22588"/>
          <a:stretch>
            <a:fillRect/>
          </a:stretch>
        </p:blipFill>
        <p:spPr bwMode="auto">
          <a:xfrm>
            <a:off x="4584700" y="1266031"/>
            <a:ext cx="1428161" cy="47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12" descr="C:\Users\вн_сатункин\Desktop\Рисунок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0900" y="2104231"/>
            <a:ext cx="1983556" cy="41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9900" y="3112826"/>
            <a:ext cx="1914132" cy="21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25" descr="25208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17576" y="4695031"/>
            <a:ext cx="715124" cy="70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99500" y="3006439"/>
            <a:ext cx="1442587" cy="46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51768" y="4695031"/>
            <a:ext cx="1350777" cy="72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3300" y="3856831"/>
            <a:ext cx="953489" cy="6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 descr="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928100" y="4717333"/>
            <a:ext cx="1066800" cy="663498"/>
          </a:xfrm>
          <a:prstGeom prst="rect">
            <a:avLst/>
          </a:prstGeom>
        </p:spPr>
      </p:pic>
      <p:pic>
        <p:nvPicPr>
          <p:cNvPr id="74" name="Picture 4" descr="C:\Users\vvorobiev\Desktop\logo-uvz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72564" y="2942431"/>
            <a:ext cx="1219200" cy="5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39064" y="3856831"/>
            <a:ext cx="802520" cy="63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Рисунок 75" descr="cryogenmash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42100" y="2104231"/>
            <a:ext cx="1390650" cy="400050"/>
          </a:xfrm>
          <a:prstGeom prst="rect">
            <a:avLst/>
          </a:prstGeom>
        </p:spPr>
      </p:pic>
      <p:pic>
        <p:nvPicPr>
          <p:cNvPr id="77" name="Рисунок 76" descr="logo_1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67764" y="1189831"/>
            <a:ext cx="1619250" cy="438150"/>
          </a:xfrm>
          <a:prstGeom prst="rect">
            <a:avLst/>
          </a:prstGeom>
        </p:spPr>
      </p:pic>
      <p:pic>
        <p:nvPicPr>
          <p:cNvPr id="80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3299" y="2942431"/>
            <a:ext cx="677829" cy="6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 descr="Deloitte(Blue)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2299" y="5761831"/>
            <a:ext cx="133528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32300" y="5685631"/>
            <a:ext cx="1707837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Картинка 7 из 18754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27099" y="1951831"/>
            <a:ext cx="847100" cy="838199"/>
          </a:xfrm>
          <a:prstGeom prst="rect">
            <a:avLst/>
          </a:prstGeom>
          <a:noFill/>
        </p:spPr>
      </p:pic>
      <p:pic>
        <p:nvPicPr>
          <p:cNvPr id="88" name="Picture 2" descr="http://im6-tub-ru.yandex.net/i?id=259756905-48-7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79700" y="6600031"/>
            <a:ext cx="1124260" cy="457200"/>
          </a:xfrm>
          <a:prstGeom prst="rect">
            <a:avLst/>
          </a:prstGeom>
          <a:noFill/>
        </p:spPr>
      </p:pic>
      <p:pic>
        <p:nvPicPr>
          <p:cNvPr id="89" name="Рисунок 2" descr="image00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93855" y="3018631"/>
            <a:ext cx="122884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Рисунок 29" descr="h_logo.gif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55900" y="2028031"/>
            <a:ext cx="10220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ontainerships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443721" y="4999831"/>
            <a:ext cx="1607579" cy="228600"/>
          </a:xfrm>
          <a:prstGeom prst="rect">
            <a:avLst/>
          </a:prstGeom>
          <a:noFill/>
        </p:spPr>
      </p:pic>
      <p:pic>
        <p:nvPicPr>
          <p:cNvPr id="92" name="Picture 2" descr="http://im2-tub-ru.yandex.net/i?id=498643592-22-7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429240" y="3901109"/>
            <a:ext cx="1545860" cy="489122"/>
          </a:xfrm>
          <a:prstGeom prst="rect">
            <a:avLst/>
          </a:prstGeom>
          <a:noFill/>
        </p:spPr>
      </p:pic>
      <p:pic>
        <p:nvPicPr>
          <p:cNvPr id="93" name="Picture 1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356100" y="2013153"/>
            <a:ext cx="1828799" cy="7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565900" y="6676231"/>
            <a:ext cx="1510765" cy="5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Object 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603500" y="5838031"/>
            <a:ext cx="1397458" cy="26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642100" y="5685631"/>
            <a:ext cx="1444669" cy="6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356100" y="6600031"/>
            <a:ext cx="1696463" cy="5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" name="Прямая соединительная линия 111"/>
          <p:cNvCxnSpPr/>
          <p:nvPr/>
        </p:nvCxnSpPr>
        <p:spPr>
          <a:xfrm>
            <a:off x="302280" y="2790031"/>
            <a:ext cx="10287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302280" y="4618831"/>
            <a:ext cx="10287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logo_dkc.gi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642100" y="4009231"/>
            <a:ext cx="1545936" cy="228600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241300" y="6447631"/>
            <a:ext cx="10363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771232"/>
            <a:ext cx="1578596" cy="5334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22299" y="4009231"/>
            <a:ext cx="1300496" cy="381000"/>
          </a:xfrm>
          <a:prstGeom prst="rect">
            <a:avLst/>
          </a:prstGeom>
        </p:spPr>
      </p:pic>
      <p:pic>
        <p:nvPicPr>
          <p:cNvPr id="67" name="Picture 4" descr="Картинка 2 из 234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660420" y="5685631"/>
            <a:ext cx="1867880" cy="592418"/>
          </a:xfrm>
          <a:prstGeom prst="rect">
            <a:avLst/>
          </a:prstGeom>
          <a:noFill/>
        </p:spPr>
      </p:pic>
      <p:pic>
        <p:nvPicPr>
          <p:cNvPr id="50" name="Рисунок 49" descr="9632ea91a37fbb386ae4e99c43e10c16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568436" y="6523831"/>
            <a:ext cx="1807464" cy="768096"/>
          </a:xfrm>
          <a:prstGeom prst="rect">
            <a:avLst/>
          </a:prstGeom>
        </p:spPr>
      </p:pic>
      <p:pic>
        <p:nvPicPr>
          <p:cNvPr id="49" name="Рисунок 48" descr="логотипы-02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74700" y="6523831"/>
            <a:ext cx="1219200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6231"/>
      </p:ext>
    </p:extLst>
  </p:cSld>
  <p:clrMapOvr>
    <a:masterClrMapping/>
  </p:clrMapOvr>
  <p:transition advTm="184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3700" y="194766"/>
            <a:ext cx="723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Методика выбора Исполнителя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300" y="1266031"/>
            <a:ext cx="89916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Каждый Клиент хочет оценить потенциального Исполнителя проекта по наиболее важным критериям. Обычно сравнение ограничивается параметрами «цена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качество», при котором относительно объективным является только цена. На самом деле существует гораздо больше важных требований, которым должен отвечать ваш Исполнитель.</a:t>
            </a:r>
          </a:p>
          <a:p>
            <a:pPr lvl="0"/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Предлагаемая нами методика поможет не упустить важные факторы, которые необходимо учесть:</a:t>
            </a:r>
          </a:p>
          <a:p>
            <a:pPr lvl="0"/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98397" lvl="3" indent="-300552" defTabSz="801472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800" dirty="0" smtClean="0"/>
              <a:t>Стоимость проекта</a:t>
            </a:r>
          </a:p>
          <a:p>
            <a:pPr marL="798397" lvl="3" indent="-300552" defTabSz="801472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800" dirty="0" smtClean="0"/>
              <a:t>Сроки</a:t>
            </a:r>
          </a:p>
          <a:p>
            <a:pPr marL="798397" lvl="3" indent="-300552" defTabSz="801472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800" dirty="0" smtClean="0"/>
              <a:t>Квалификация</a:t>
            </a:r>
          </a:p>
          <a:p>
            <a:pPr marL="798397" lvl="3" indent="-300552" defTabSz="801472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800" dirty="0" smtClean="0"/>
              <a:t>Сертификаты</a:t>
            </a:r>
          </a:p>
          <a:p>
            <a:pPr marL="798397" lvl="3" indent="-300552" defTabSz="801472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800" dirty="0" smtClean="0"/>
              <a:t>Репутация на рынке</a:t>
            </a:r>
          </a:p>
          <a:p>
            <a:pPr marL="798397" lvl="3" indent="-300552" defTabSz="801472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800" dirty="0" smtClean="0"/>
              <a:t>Опыт и </a:t>
            </a:r>
            <a:r>
              <a:rPr lang="ru-RU" sz="1800" dirty="0" err="1" smtClean="0"/>
              <a:t>портфолио</a:t>
            </a:r>
            <a:endParaRPr lang="ru-RU" sz="1800" dirty="0" smtClean="0"/>
          </a:p>
          <a:p>
            <a:pPr marL="798397" lvl="3" indent="-300552" defTabSz="801472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800" dirty="0" smtClean="0"/>
              <a:t>Качество обслуживания и управления проектами</a:t>
            </a:r>
          </a:p>
          <a:p>
            <a:pPr marL="798397" lvl="3" indent="-300552" defTabSz="801472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800" dirty="0" smtClean="0"/>
              <a:t>Перспектива отношений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100" y="6547167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/>
              <a:t>«Не экономьте, не выбирайте исполнителей по цене, </a:t>
            </a:r>
          </a:p>
          <a:p>
            <a:pPr algn="r"/>
            <a:r>
              <a:rPr lang="ru-RU" sz="1400" b="1" i="1" dirty="0" smtClean="0"/>
              <a:t>требуйте серьезных гарантий качества.»</a:t>
            </a:r>
          </a:p>
          <a:p>
            <a:pPr algn="r"/>
            <a:r>
              <a:rPr lang="ru-RU" sz="1400" b="1" i="1" dirty="0" smtClean="0"/>
              <a:t>Уильям Эдвардс </a:t>
            </a:r>
            <a:r>
              <a:rPr lang="ru-RU" sz="1400" b="1" i="1" dirty="0" err="1" smtClean="0"/>
              <a:t>Деминг</a:t>
            </a:r>
            <a:endParaRPr lang="ru-RU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7085032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47088"/>
                </a:solidFill>
              </a:rPr>
              <a:t>©АСАП Консалтинг, </a:t>
            </a:r>
            <a:r>
              <a:rPr lang="ru-RU" sz="1200" b="1" dirty="0" smtClean="0">
                <a:solidFill>
                  <a:srgbClr val="547088"/>
                </a:solidFill>
              </a:rPr>
              <a:t>2014</a:t>
            </a:r>
            <a:endParaRPr lang="ru-RU" sz="1200" b="1" dirty="0">
              <a:solidFill>
                <a:srgbClr val="547088"/>
              </a:solidFill>
            </a:endParaRPr>
          </a:p>
        </p:txBody>
      </p:sp>
      <p:pic>
        <p:nvPicPr>
          <p:cNvPr id="8" name="Picture 3" descr="C:\ZakolkaDOCS\zukova\SAP_Partner\gold_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904831"/>
            <a:ext cx="7715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7085032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547088"/>
                </a:solidFill>
              </a:rPr>
              <a:t>©АСАП Консалтинг, 2012</a:t>
            </a:r>
          </a:p>
        </p:txBody>
      </p:sp>
      <p:pic>
        <p:nvPicPr>
          <p:cNvPr id="4" name="Picture 3" descr="C:\ZakolkaDOCS\zukova\SAP_Partner\gold_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904831"/>
            <a:ext cx="7715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66472" y="4847431"/>
            <a:ext cx="5614035" cy="1600200"/>
          </a:xfrm>
          <a:prstGeom prst="rect">
            <a:avLst/>
          </a:prstGeom>
        </p:spPr>
        <p:txBody>
          <a:bodyPr vert="horz" lIns="99569" tIns="49785" rIns="99569" bIns="497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300" b="1" dirty="0" smtClean="0">
                <a:solidFill>
                  <a:srgbClr val="547088"/>
                </a:solidFill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en-US" sz="3300" b="1" dirty="0" smtClean="0">
              <a:solidFill>
                <a:srgbClr val="547088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00" y="808831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Контакты:</a:t>
            </a:r>
            <a:endParaRPr lang="ru-RU" sz="1600" b="1" dirty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Россия</a:t>
            </a:r>
            <a:r>
              <a:rPr lang="ru-RU" sz="1600" dirty="0">
                <a:solidFill>
                  <a:schemeClr val="bg1"/>
                </a:solidFill>
              </a:rPr>
              <a:t>, 115114, г. Москва,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Бизнес-парк </a:t>
            </a:r>
            <a:r>
              <a:rPr lang="ru-RU" sz="1600" dirty="0">
                <a:solidFill>
                  <a:schemeClr val="bg1"/>
                </a:solidFill>
              </a:rPr>
              <a:t>"Дербенёвский",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Дербенёвская </a:t>
            </a:r>
            <a:r>
              <a:rPr lang="ru-RU" sz="1600" dirty="0">
                <a:solidFill>
                  <a:schemeClr val="bg1"/>
                </a:solidFill>
              </a:rPr>
              <a:t>ул. </a:t>
            </a:r>
            <a:r>
              <a:rPr lang="ru-RU" sz="1600" dirty="0" smtClean="0">
                <a:solidFill>
                  <a:schemeClr val="bg1"/>
                </a:solidFill>
              </a:rPr>
              <a:t>д.1, стр.6, </a:t>
            </a:r>
            <a:r>
              <a:rPr lang="ru-RU" sz="1600" dirty="0">
                <a:solidFill>
                  <a:schemeClr val="bg1"/>
                </a:solidFill>
              </a:rPr>
              <a:t>под. </a:t>
            </a:r>
            <a:r>
              <a:rPr lang="ru-RU" sz="1600" dirty="0" smtClean="0">
                <a:solidFill>
                  <a:schemeClr val="bg1"/>
                </a:solidFill>
              </a:rPr>
              <a:t>7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Телефон:   </a:t>
            </a:r>
            <a:r>
              <a:rPr lang="ru-RU" sz="1600" dirty="0" smtClean="0">
                <a:solidFill>
                  <a:schemeClr val="bg1"/>
                </a:solidFill>
              </a:rPr>
              <a:t>+</a:t>
            </a:r>
            <a:r>
              <a:rPr lang="ru-RU" sz="1600" dirty="0">
                <a:solidFill>
                  <a:schemeClr val="bg1"/>
                </a:solidFill>
              </a:rPr>
              <a:t>7 (495) </a:t>
            </a:r>
            <a:r>
              <a:rPr lang="ru-RU" sz="1600" dirty="0" smtClean="0">
                <a:solidFill>
                  <a:schemeClr val="bg1"/>
                </a:solidFill>
              </a:rPr>
              <a:t>642-6320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Факс:          </a:t>
            </a:r>
            <a:r>
              <a:rPr lang="ru-RU" sz="1600" dirty="0" smtClean="0">
                <a:solidFill>
                  <a:schemeClr val="bg1"/>
                </a:solidFill>
              </a:rPr>
              <a:t>+</a:t>
            </a:r>
            <a:r>
              <a:rPr lang="ru-RU" sz="1600" dirty="0">
                <a:solidFill>
                  <a:schemeClr val="bg1"/>
                </a:solidFill>
              </a:rPr>
              <a:t>7 (495) </a:t>
            </a:r>
            <a:r>
              <a:rPr lang="ru-RU" sz="1600" dirty="0" smtClean="0">
                <a:solidFill>
                  <a:schemeClr val="bg1"/>
                </a:solidFill>
              </a:rPr>
              <a:t>642-6321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E-mail:        </a:t>
            </a:r>
            <a:r>
              <a:rPr lang="ru-RU" sz="1600" dirty="0" smtClean="0">
                <a:solidFill>
                  <a:schemeClr val="bg1"/>
                </a:solidFill>
              </a:rPr>
              <a:t>asapcg@asapcg.com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700" y="3323431"/>
            <a:ext cx="2058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www.asapcg.com</a:t>
            </a:r>
            <a:endParaRPr lang="ru-RU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00133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_as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Theme1_asap</Template>
  <TotalTime>45137</TotalTime>
  <Words>560</Words>
  <Application>Microsoft Office PowerPoint</Application>
  <PresentationFormat>Произвольный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Theme1_asap</vt:lpstr>
      <vt:lpstr>Презентация PowerPoint</vt:lpstr>
      <vt:lpstr>Преимущества выбора компании АСАП Консалтинг в качестве вашего партнера</vt:lpstr>
      <vt:lpstr>Презентация PowerPoint</vt:lpstr>
      <vt:lpstr>SAP Консалтинг – направления деятельности</vt:lpstr>
      <vt:lpstr>Наша экспертиза</vt:lpstr>
      <vt:lpstr>Наши статусы и сертификаты</vt:lpstr>
      <vt:lpstr>Наши Клиенты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1</dc:creator>
  <cp:lastModifiedBy>Желтова Мария</cp:lastModifiedBy>
  <cp:revision>138</cp:revision>
  <dcterms:created xsi:type="dcterms:W3CDTF">2006-08-16T00:00:00Z</dcterms:created>
  <dcterms:modified xsi:type="dcterms:W3CDTF">2014-02-24T07:01:52Z</dcterms:modified>
</cp:coreProperties>
</file>